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033B4-0251-433C-8F26-3D96F1847943}" type="datetimeFigureOut">
              <a:rPr lang="en-US" smtClean="0"/>
              <a:t>16-Nov-21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FA7E-51AB-444A-922B-6C3234FF6A2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033B4-0251-433C-8F26-3D96F1847943}" type="datetimeFigureOut">
              <a:rPr lang="en-US" smtClean="0"/>
              <a:t>16-Nov-21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FA7E-51AB-444A-922B-6C3234FF6A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033B4-0251-433C-8F26-3D96F1847943}" type="datetimeFigureOut">
              <a:rPr lang="en-US" smtClean="0"/>
              <a:t>16-Nov-21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FA7E-51AB-444A-922B-6C3234FF6A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033B4-0251-433C-8F26-3D96F1847943}" type="datetimeFigureOut">
              <a:rPr lang="en-US" smtClean="0"/>
              <a:t>16-Nov-21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FA7E-51AB-444A-922B-6C3234FF6A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033B4-0251-433C-8F26-3D96F1847943}" type="datetimeFigureOut">
              <a:rPr lang="en-US" smtClean="0"/>
              <a:t>16-Nov-21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FA7E-51AB-444A-922B-6C3234FF6A2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033B4-0251-433C-8F26-3D96F1847943}" type="datetimeFigureOut">
              <a:rPr lang="en-US" smtClean="0"/>
              <a:t>16-Nov-21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FA7E-51AB-444A-922B-6C3234FF6A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033B4-0251-433C-8F26-3D96F1847943}" type="datetimeFigureOut">
              <a:rPr lang="en-US" smtClean="0"/>
              <a:t>16-Nov-21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FA7E-51AB-444A-922B-6C3234FF6A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033B4-0251-433C-8F26-3D96F1847943}" type="datetimeFigureOut">
              <a:rPr lang="en-US" smtClean="0"/>
              <a:t>16-Nov-21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FA7E-51AB-444A-922B-6C3234FF6A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033B4-0251-433C-8F26-3D96F1847943}" type="datetimeFigureOut">
              <a:rPr lang="en-US" smtClean="0"/>
              <a:t>16-Nov-21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FA7E-51AB-444A-922B-6C3234FF6A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033B4-0251-433C-8F26-3D96F1847943}" type="datetimeFigureOut">
              <a:rPr lang="en-US" smtClean="0"/>
              <a:t>16-Nov-21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FA7E-51AB-444A-922B-6C3234FF6A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033B4-0251-433C-8F26-3D96F1847943}" type="datetimeFigureOut">
              <a:rPr lang="en-US" smtClean="0"/>
              <a:t>16-Nov-21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56CFA7E-51AB-444A-922B-6C3234FF6A2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49033B4-0251-433C-8F26-3D96F1847943}" type="datetimeFigureOut">
              <a:rPr lang="en-US" smtClean="0"/>
              <a:t>16-Nov-21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56CFA7E-51AB-444A-922B-6C3234FF6A24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066800"/>
            <a:ext cx="7851648" cy="2971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SUCCUSSION </a:t>
            </a:r>
            <a:r>
              <a:rPr lang="en-US" dirty="0" smtClean="0"/>
              <a:t>IN CENTESIMAL </a:t>
            </a:r>
            <a:r>
              <a:rPr lang="en-US" dirty="0" smtClean="0"/>
              <a:t>SCALE-Preparation of Arnica </a:t>
            </a:r>
            <a:r>
              <a:rPr lang="en-US" dirty="0" err="1" smtClean="0"/>
              <a:t>montana</a:t>
            </a:r>
            <a:r>
              <a:rPr lang="en-US" dirty="0" smtClean="0"/>
              <a:t> 1C</a:t>
            </a:r>
            <a:r>
              <a:rPr lang="en-IN" dirty="0" smtClean="0"/>
              <a:t/>
            </a:r>
            <a:br>
              <a:rPr lang="en-IN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PREPARED BY</a:t>
            </a:r>
          </a:p>
          <a:p>
            <a:r>
              <a:rPr lang="en-US" dirty="0" smtClean="0"/>
              <a:t>DR.SREEJA.S</a:t>
            </a:r>
          </a:p>
          <a:p>
            <a:r>
              <a:rPr lang="en-US" dirty="0" err="1" smtClean="0"/>
              <a:t>H.o.D,Dept</a:t>
            </a:r>
            <a:r>
              <a:rPr lang="en-US" dirty="0" smtClean="0"/>
              <a:t> of  Pharmacy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0091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sz="3200" b="1" dirty="0" smtClean="0">
                <a:solidFill>
                  <a:srgbClr val="FF0000"/>
                </a:solidFill>
              </a:rPr>
              <a:t>PREPARATION </a:t>
            </a:r>
            <a:r>
              <a:rPr lang="en-US" sz="3200" b="1" dirty="0" smtClean="0">
                <a:solidFill>
                  <a:srgbClr val="FF0000"/>
                </a:solidFill>
              </a:rPr>
              <a:t>OF ARNICA MONTANA 1C</a:t>
            </a:r>
            <a:r>
              <a:rPr lang="en-IN" dirty="0" smtClean="0">
                <a:solidFill>
                  <a:srgbClr val="FF0000"/>
                </a:solidFill>
              </a:rPr>
              <a:t/>
            </a:r>
            <a:br>
              <a:rPr lang="en-IN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AIM</a:t>
            </a:r>
            <a:endParaRPr lang="en-IN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To prepare 10ml of Arnica Montana 1C </a:t>
            </a:r>
            <a:endParaRPr lang="en-IN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MATERIALS REQUIRED</a:t>
            </a:r>
            <a:endParaRPr lang="en-IN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1.Arnica Montana mother tincture</a:t>
            </a:r>
            <a:endParaRPr lang="en-IN" dirty="0" smtClean="0"/>
          </a:p>
          <a:p>
            <a:pPr marL="0" indent="0">
              <a:buNone/>
            </a:pPr>
            <a:r>
              <a:rPr lang="en-US" dirty="0" smtClean="0"/>
              <a:t>2. Alcohol</a:t>
            </a:r>
            <a:endParaRPr lang="en-IN" dirty="0" smtClean="0"/>
          </a:p>
          <a:p>
            <a:pPr marL="0" indent="0">
              <a:buNone/>
            </a:pPr>
            <a:r>
              <a:rPr lang="en-US" dirty="0" smtClean="0"/>
              <a:t>3. A fresh new glass phial 30ml capacity with a tight fitting cork</a:t>
            </a:r>
            <a:endParaRPr lang="en-IN" dirty="0" smtClean="0"/>
          </a:p>
          <a:p>
            <a:pPr marL="0" indent="0">
              <a:buNone/>
            </a:pPr>
            <a:r>
              <a:rPr lang="en-US" dirty="0" smtClean="0"/>
              <a:t>4. Measuring cylinder</a:t>
            </a:r>
            <a:endParaRPr lang="en-IN" dirty="0" smtClean="0"/>
          </a:p>
          <a:p>
            <a:pPr marL="0" indent="0">
              <a:buNone/>
            </a:pPr>
            <a:r>
              <a:rPr lang="en-US" dirty="0" smtClean="0"/>
              <a:t>5.Materials for </a:t>
            </a:r>
            <a:r>
              <a:rPr lang="en-US" dirty="0" err="1" smtClean="0"/>
              <a:t>labelling</a:t>
            </a:r>
            <a:r>
              <a:rPr lang="en-US" dirty="0" smtClean="0"/>
              <a:t>.</a:t>
            </a:r>
            <a:endParaRPr lang="en-IN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C89DA82-1F70-40AD-8A1D-67B32C2AC0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781236"/>
            <a:ext cx="7886700" cy="607676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rgbClr val="FF0000"/>
                </a:solidFill>
              </a:rPr>
              <a:t>PRINCIPLE</a:t>
            </a:r>
            <a:endParaRPr lang="en-IN" dirty="0">
              <a:solidFill>
                <a:srgbClr val="FF0000"/>
              </a:solidFill>
            </a:endParaRPr>
          </a:p>
          <a:p>
            <a:r>
              <a:rPr lang="en-US" dirty="0"/>
              <a:t>The drug  strength of Arnica Montana mother tincture is </a:t>
            </a:r>
            <a:r>
              <a:rPr lang="en-US" dirty="0">
                <a:solidFill>
                  <a:srgbClr val="FF0000"/>
                </a:solidFill>
              </a:rPr>
              <a:t>1/10 </a:t>
            </a:r>
          </a:p>
          <a:p>
            <a:r>
              <a:rPr lang="en-US" dirty="0"/>
              <a:t>Drug strength of centesimal scale is </a:t>
            </a:r>
            <a:r>
              <a:rPr lang="en-US" dirty="0">
                <a:solidFill>
                  <a:srgbClr val="FF0000"/>
                </a:solidFill>
              </a:rPr>
              <a:t>1/100.</a:t>
            </a:r>
            <a:r>
              <a:rPr lang="en-US" dirty="0"/>
              <a:t> </a:t>
            </a:r>
          </a:p>
          <a:p>
            <a:r>
              <a:rPr lang="en-US" dirty="0"/>
              <a:t> To prepare Arnica 1C about 100ml, </a:t>
            </a:r>
            <a:r>
              <a:rPr lang="en-US" dirty="0">
                <a:solidFill>
                  <a:srgbClr val="FF0000"/>
                </a:solidFill>
              </a:rPr>
              <a:t>10 ml </a:t>
            </a:r>
            <a:r>
              <a:rPr lang="en-US" dirty="0"/>
              <a:t>of Arnica mother tincture is mixed with </a:t>
            </a:r>
            <a:r>
              <a:rPr lang="en-US" dirty="0">
                <a:solidFill>
                  <a:srgbClr val="FF0000"/>
                </a:solidFill>
              </a:rPr>
              <a:t>90 ml </a:t>
            </a:r>
            <a:r>
              <a:rPr lang="en-US" dirty="0"/>
              <a:t>of alcohol and 10 powerful downward strokes are given. </a:t>
            </a:r>
          </a:p>
          <a:p>
            <a:r>
              <a:rPr lang="en-US" u="sng" dirty="0">
                <a:solidFill>
                  <a:srgbClr val="FF0000"/>
                </a:solidFill>
              </a:rPr>
              <a:t>To prepare 10 ml of Arnica 1C, </a:t>
            </a:r>
          </a:p>
          <a:p>
            <a:r>
              <a:rPr lang="en-US" u="sng" dirty="0">
                <a:solidFill>
                  <a:srgbClr val="FF0000"/>
                </a:solidFill>
              </a:rPr>
              <a:t>1ml of Arnica mother tincture is mixed with 9ml of liquid vehicle and 10 uniform downward strokes are given. </a:t>
            </a:r>
          </a:p>
          <a:p>
            <a:r>
              <a:rPr lang="en-US" dirty="0">
                <a:solidFill>
                  <a:srgbClr val="FF0000"/>
                </a:solidFill>
              </a:rPr>
              <a:t>2X  = 1C, </a:t>
            </a:r>
            <a:r>
              <a:rPr lang="en-US" dirty="0"/>
              <a:t>Drug strength of 2X = 1/100 and Drug strength of 1C is also 1/100, 1C can be prepared with the same preparation principle of 2X</a:t>
            </a:r>
          </a:p>
          <a:p>
            <a:r>
              <a:rPr lang="en-US" dirty="0"/>
              <a:t>1 part of Arnica Q +6 ml of alcohol+3 ml of distilled water – </a:t>
            </a:r>
            <a:r>
              <a:rPr lang="en-US" dirty="0">
                <a:solidFill>
                  <a:srgbClr val="FF0000"/>
                </a:solidFill>
              </a:rPr>
              <a:t>Arnica 1C</a:t>
            </a:r>
            <a:endParaRPr lang="en-IN" dirty="0">
              <a:solidFill>
                <a:srgbClr val="FF0000"/>
              </a:solidFill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314191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</a:rPr>
              <a:t>To prepare 10 ml of Arnica 1C, </a:t>
            </a:r>
          </a:p>
          <a:p>
            <a:r>
              <a:rPr lang="en-US" u="sng" dirty="0" smtClean="0">
                <a:solidFill>
                  <a:srgbClr val="FF0000"/>
                </a:solidFill>
              </a:rPr>
              <a:t>1ml of Arnica mother tincture is mixed with 9ml of liquid vehicle and 10 uniform downward strokes are given.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2X  = 1C, </a:t>
            </a:r>
            <a:r>
              <a:rPr lang="en-US" dirty="0" smtClean="0"/>
              <a:t>Drug strength of 2X = 1/100 and Drug strength of 1C is also 1/100, 1C can be prepared with the same preparation principle of 2X</a:t>
            </a:r>
          </a:p>
          <a:p>
            <a:r>
              <a:rPr lang="en-US" dirty="0" smtClean="0"/>
              <a:t>1 part of Arnica Q +6 ml of alcohol+3 ml of distilled water – </a:t>
            </a:r>
            <a:r>
              <a:rPr lang="en-US" dirty="0" smtClean="0">
                <a:solidFill>
                  <a:srgbClr val="FF0000"/>
                </a:solidFill>
              </a:rPr>
              <a:t>Arnica 1C</a:t>
            </a:r>
            <a:endParaRPr lang="en-IN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852CC8A-6A92-45E9-9D82-D12047BFCD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0921"/>
            <a:ext cx="7886700" cy="655172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rgbClr val="FF0000"/>
                </a:solidFill>
              </a:rPr>
              <a:t>PROCEDURE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Take </a:t>
            </a:r>
            <a:r>
              <a:rPr lang="en-US" dirty="0"/>
              <a:t>a fresh clean glass phial with a tight fitting cork. </a:t>
            </a:r>
          </a:p>
          <a:p>
            <a:r>
              <a:rPr lang="en-US" dirty="0"/>
              <a:t>Remove the cork and label it as Arnica Montana 1C. </a:t>
            </a:r>
          </a:p>
          <a:p>
            <a:r>
              <a:rPr lang="en-US" dirty="0"/>
              <a:t>Take 1ml of Arnica mother tincture using a measuring cylinder and pour into the phial. </a:t>
            </a:r>
          </a:p>
          <a:p>
            <a:r>
              <a:rPr lang="en-US" dirty="0"/>
              <a:t>Thereafter take 6 ml of alcohol using a measuring cylinder and 3 ml of distilled water and add to the arnica mother tincture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53662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Close the phial tightly and give 10 powerful downward strokes. </a:t>
            </a:r>
          </a:p>
          <a:p>
            <a:r>
              <a:rPr lang="en-US" dirty="0" smtClean="0"/>
              <a:t>For the purpose the phial is held in the right hand with the thumb over the cork and little finger below the bottle. </a:t>
            </a:r>
          </a:p>
          <a:p>
            <a:r>
              <a:rPr lang="en-US" dirty="0" smtClean="0"/>
              <a:t>The left hand is kept at the level of left iliac crest.</a:t>
            </a:r>
          </a:p>
          <a:p>
            <a:r>
              <a:rPr lang="en-US" dirty="0" smtClean="0"/>
              <a:t> During the </a:t>
            </a:r>
            <a:r>
              <a:rPr lang="en-US" dirty="0" err="1" smtClean="0"/>
              <a:t>succussion</a:t>
            </a:r>
            <a:r>
              <a:rPr lang="en-US" dirty="0" smtClean="0"/>
              <a:t>, the right hand must go above the right shoulder and not above the upper part of right </a:t>
            </a:r>
            <a:r>
              <a:rPr lang="en-US" dirty="0" err="1" smtClean="0"/>
              <a:t>pinna</a:t>
            </a:r>
            <a:r>
              <a:rPr lang="en-US" dirty="0" smtClean="0"/>
              <a:t>. </a:t>
            </a:r>
            <a:endParaRPr lang="en-IN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A0BFA8-7A43-4282-9B78-07C44F472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16CE8AB-50A8-4D13-895B-52A1E08D5D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</a:t>
            </a:r>
            <a:r>
              <a:rPr lang="en-US" dirty="0" err="1"/>
              <a:t>succussion</a:t>
            </a:r>
            <a:r>
              <a:rPr lang="en-US" dirty="0"/>
              <a:t> should be powerful of uniform strength from uniform distance and should end in a jerk. </a:t>
            </a:r>
          </a:p>
          <a:p>
            <a:r>
              <a:rPr lang="en-US" dirty="0"/>
              <a:t>After giving 10 </a:t>
            </a:r>
            <a:r>
              <a:rPr lang="en-US" dirty="0" err="1"/>
              <a:t>succussion</a:t>
            </a:r>
            <a:r>
              <a:rPr lang="en-US" dirty="0"/>
              <a:t> the phial is corked tightly and label the bottle indicating the name of medicine with its potency. </a:t>
            </a:r>
          </a:p>
          <a:p>
            <a:r>
              <a:rPr lang="en-US" dirty="0"/>
              <a:t>The phial is then kept in a cool hygienic place for the preparation of further potencies.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093545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866C2B2-3347-4686-B4EB-8FF333633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CALCULATION</a:t>
            </a:r>
            <a:endParaRPr lang="en-IN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68A7D83-71D6-41CC-9D5A-DF2FAD0FC4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To prepare 100 ml of Arnica </a:t>
            </a:r>
            <a:r>
              <a:rPr lang="en-US" dirty="0" err="1"/>
              <a:t>montana</a:t>
            </a:r>
            <a:r>
              <a:rPr lang="en-US" dirty="0"/>
              <a:t> 1C, the ratio between Arnica mother tincture and alcohol = 10:90</a:t>
            </a:r>
            <a:endParaRPr lang="en-IN" dirty="0"/>
          </a:p>
          <a:p>
            <a:pPr lvl="0"/>
            <a:r>
              <a:rPr lang="en-US" dirty="0"/>
              <a:t>To prepare 10ml of Arnica 1C, the amount of Arnica mother tincture to be taken = 1ml</a:t>
            </a:r>
            <a:endParaRPr lang="en-IN" dirty="0"/>
          </a:p>
          <a:p>
            <a:pPr lvl="0"/>
            <a:r>
              <a:rPr lang="en-US" dirty="0"/>
              <a:t>Amount of alcohol to be taken = 6 ml</a:t>
            </a:r>
          </a:p>
          <a:p>
            <a:pPr lvl="0"/>
            <a:r>
              <a:rPr lang="en-US" dirty="0"/>
              <a:t>Amount of distilled water to be taken = 3 ml</a:t>
            </a: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   RESULT</a:t>
            </a:r>
            <a:endParaRPr lang="en-IN" dirty="0">
              <a:solidFill>
                <a:srgbClr val="FF0000"/>
              </a:solidFill>
            </a:endParaRPr>
          </a:p>
          <a:p>
            <a:r>
              <a:rPr lang="en-US" dirty="0"/>
              <a:t>Thus 10ml of Arnica </a:t>
            </a:r>
            <a:r>
              <a:rPr lang="en-US" dirty="0" err="1"/>
              <a:t>montana</a:t>
            </a:r>
            <a:r>
              <a:rPr lang="en-US" dirty="0"/>
              <a:t> 1C is prepared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354529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495F79-1930-4DD8-B006-EF96B5D68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786" y="849758"/>
            <a:ext cx="7886700" cy="1325563"/>
          </a:xfrm>
        </p:spPr>
        <p:txBody>
          <a:bodyPr/>
          <a:lstStyle/>
          <a:p>
            <a:pPr algn="ctr"/>
            <a:r>
              <a:rPr lang="en-US" b="1" dirty="0"/>
              <a:t>LABEL</a:t>
            </a:r>
            <a:endParaRPr lang="en-IN" b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3259134B-13BD-4978-A088-8D1137392D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93137959"/>
              </p:ext>
            </p:extLst>
          </p:nvPr>
        </p:nvGraphicFramePr>
        <p:xfrm>
          <a:off x="2291715" y="2175320"/>
          <a:ext cx="5312009" cy="41889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12009">
                  <a:extLst>
                    <a:ext uri="{9D8B030D-6E8A-4147-A177-3AD203B41FA5}">
                      <a16:colId xmlns:a16="http://schemas.microsoft.com/office/drawing/2014/main" xmlns="" val="68407273"/>
                    </a:ext>
                  </a:extLst>
                </a:gridCol>
              </a:tblGrid>
              <a:tr h="4188905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2400" dirty="0">
                          <a:effectLst/>
                        </a:rPr>
                        <a:t>HOMOEOPATHIC MEDICINE</a:t>
                      </a:r>
                      <a:endParaRPr lang="en-IN" sz="2400" dirty="0">
                        <a:effectLst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2400" dirty="0">
                          <a:effectLst/>
                        </a:rPr>
                        <a:t>ARNICA MONTANA 1C (10ml)</a:t>
                      </a:r>
                      <a:endParaRPr lang="en-IN" sz="24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2400" dirty="0">
                          <a:effectLst/>
                        </a:rPr>
                        <a:t>Name and address of manufacturer</a:t>
                      </a:r>
                      <a:endParaRPr lang="en-IN" sz="24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2400" dirty="0">
                          <a:effectLst/>
                        </a:rPr>
                        <a:t>Batch No:</a:t>
                      </a:r>
                      <a:endParaRPr lang="en-IN" sz="24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2400" dirty="0">
                          <a:effectLst/>
                        </a:rPr>
                        <a:t>Mfg. </a:t>
                      </a:r>
                      <a:r>
                        <a:rPr lang="en-US" sz="2400" dirty="0" err="1">
                          <a:effectLst/>
                        </a:rPr>
                        <a:t>Lic</a:t>
                      </a:r>
                      <a:r>
                        <a:rPr lang="en-US" sz="2400" dirty="0">
                          <a:effectLst/>
                        </a:rPr>
                        <a:t> No:</a:t>
                      </a:r>
                      <a:endParaRPr lang="en-IN" sz="24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2400" dirty="0">
                          <a:effectLst/>
                        </a:rPr>
                        <a:t>Date of Manufacture:</a:t>
                      </a:r>
                      <a:endParaRPr lang="en-IN" sz="24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2400" dirty="0">
                          <a:effectLst/>
                        </a:rPr>
                        <a:t>Alcohol content:</a:t>
                      </a:r>
                      <a:endParaRPr lang="en-IN" sz="24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14350" algn="l"/>
                        </a:tabLst>
                      </a:pPr>
                      <a:r>
                        <a:rPr lang="en-US" sz="2400" dirty="0">
                          <a:effectLst/>
                        </a:rPr>
                        <a:t>Date of expiry:</a:t>
                      </a:r>
                      <a:endParaRPr lang="en-IN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15114636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05B09802-CD75-4123-B962-776962CA9D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3786"/>
            <a:ext cx="1065064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4350" algn="l"/>
              </a:tabLst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LABEL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4350" algn="l"/>
              </a:tabLst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10294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</TotalTime>
  <Words>508</Words>
  <Application>Microsoft Office PowerPoint</Application>
  <PresentationFormat>On-screen Show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 SUCCUSSION IN CENTESIMAL SCALE-Preparation of Arnica montana 1C </vt:lpstr>
      <vt:lpstr> PREPARATION OF ARNICA MONTANA 1C </vt:lpstr>
      <vt:lpstr>Slide 3</vt:lpstr>
      <vt:lpstr>Slide 4</vt:lpstr>
      <vt:lpstr>Slide 5</vt:lpstr>
      <vt:lpstr>Slide 6</vt:lpstr>
      <vt:lpstr>Slide 7</vt:lpstr>
      <vt:lpstr>CALCULATION</vt:lpstr>
      <vt:lpstr>LABEL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SUCCUSSION IN CENTESIMAL SCALE-Preparation of Arnica montana 1C </dc:title>
  <dc:creator>Windows</dc:creator>
  <cp:lastModifiedBy>Windows</cp:lastModifiedBy>
  <cp:revision>3</cp:revision>
  <dcterms:created xsi:type="dcterms:W3CDTF">2021-11-16T07:25:07Z</dcterms:created>
  <dcterms:modified xsi:type="dcterms:W3CDTF">2021-11-16T07:32:37Z</dcterms:modified>
</cp:coreProperties>
</file>